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7" r:id="rId4"/>
    <p:sldId id="268"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52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5/15/17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5/15/17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5/15/17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5/15/17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5/15/17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5/15/17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5/15/17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5/15/17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5/15/17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5/15/17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5/15/17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5/15/17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1470025"/>
          </a:xfrm>
        </p:spPr>
        <p:txBody>
          <a:bodyPr/>
          <a:lstStyle/>
          <a:p>
            <a:pPr algn="ctr"/>
            <a:r>
              <a:rPr lang="en-US" dirty="0">
                <a:solidFill>
                  <a:srgbClr val="000000"/>
                </a:solidFill>
                <a:latin typeface="Calibri"/>
                <a:ea typeface="Calibri"/>
                <a:cs typeface="Calibri"/>
              </a:rPr>
              <a:t>Efmoroctocog alfa</a:t>
            </a:r>
            <a:r>
              <a:rPr lang="en-IN" dirty="0" smtClean="0">
                <a:solidFill>
                  <a:schemeClr val="tx1"/>
                </a:solidFill>
              </a:rPr>
              <a:t> </a:t>
            </a:r>
            <a:endParaRPr lang="en-IN" b="1"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836712"/>
            <a:ext cx="7854696" cy="5184576"/>
          </a:xfrm>
        </p:spPr>
        <p:txBody>
          <a:bodyPr>
            <a:normAutofit/>
          </a:bodyPr>
          <a:lstStyle/>
          <a:p>
            <a:pPr algn="l"/>
            <a:r>
              <a:rPr lang="en-US" sz="2400" b="1" dirty="0" smtClean="0">
                <a:solidFill>
                  <a:schemeClr val="tx1"/>
                </a:solidFill>
                <a:latin typeface="Times New Roman" pitchFamily="18" charset="0"/>
                <a:cs typeface="Times New Roman" pitchFamily="18" charset="0"/>
              </a:rPr>
              <a:t>Description</a:t>
            </a:r>
            <a:r>
              <a:rPr lang="en-US" sz="24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a:t>
            </a:r>
          </a:p>
          <a:p>
            <a:pPr algn="just"/>
            <a:r>
              <a:rPr lang="en-US" sz="1800" dirty="0" smtClean="0">
                <a:solidFill>
                  <a:srgbClr val="000000"/>
                </a:solidFill>
                <a:latin typeface="Times"/>
                <a:ea typeface="Calibri"/>
                <a:cs typeface="Times"/>
              </a:rPr>
              <a:t>Efmoroctocog </a:t>
            </a:r>
            <a:r>
              <a:rPr lang="en-US" sz="1800" dirty="0">
                <a:solidFill>
                  <a:srgbClr val="000000"/>
                </a:solidFill>
                <a:latin typeface="Times"/>
                <a:ea typeface="Calibri"/>
                <a:cs typeface="Times"/>
              </a:rPr>
              <a:t>alfa is a long-acting, fully-recombinant factor VIII Fc fusion protein</a:t>
            </a:r>
            <a:r>
              <a:rPr lang="en-US" sz="1800" dirty="0" smtClean="0">
                <a:solidFill>
                  <a:srgbClr val="000000"/>
                </a:solidFill>
                <a:latin typeface="Times"/>
                <a:ea typeface="Calibri"/>
                <a:cs typeface="Times"/>
              </a:rPr>
              <a:t>.</a:t>
            </a:r>
          </a:p>
          <a:p>
            <a:pPr algn="just"/>
            <a:r>
              <a:rPr lang="en-US" sz="2400" b="1" dirty="0" smtClean="0">
                <a:solidFill>
                  <a:schemeClr val="tx1"/>
                </a:solidFill>
                <a:latin typeface="Times New Roman" pitchFamily="18" charset="0"/>
                <a:cs typeface="Times New Roman" pitchFamily="18" charset="0"/>
              </a:rPr>
              <a:t>Indication</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a:t>
            </a:r>
          </a:p>
          <a:p>
            <a:r>
              <a:rPr lang="en-US" sz="1800" dirty="0">
                <a:solidFill>
                  <a:srgbClr val="000000"/>
                </a:solidFill>
                <a:latin typeface="Times"/>
                <a:ea typeface="Calibri"/>
                <a:cs typeface="Times"/>
              </a:rPr>
              <a:t>For the treatment of Haemophilia A</a:t>
            </a:r>
            <a:r>
              <a:rPr lang="en-US" sz="1800" dirty="0" smtClean="0">
                <a:solidFill>
                  <a:srgbClr val="000000"/>
                </a:solidFill>
                <a:latin typeface="Times"/>
                <a:ea typeface="Calibri"/>
                <a:cs typeface="Times"/>
              </a:rPr>
              <a:t>.</a:t>
            </a:r>
          </a:p>
          <a:p>
            <a:pPr>
              <a:lnSpc>
                <a:spcPct val="160000"/>
              </a:lnSpc>
            </a:pPr>
            <a:r>
              <a:rPr lang="en-US" sz="2400" b="1" dirty="0">
                <a:solidFill>
                  <a:schemeClr val="tx1"/>
                </a:solidFill>
                <a:latin typeface="Times New Roman" pitchFamily="18" charset="0"/>
                <a:cs typeface="Times New Roman" pitchFamily="18" charset="0"/>
              </a:rPr>
              <a:t>Mechanism of action </a:t>
            </a:r>
            <a:r>
              <a:rPr lang="en-US" sz="1800" dirty="0">
                <a:solidFill>
                  <a:schemeClr val="tx1"/>
                </a:solidFill>
                <a:latin typeface="Times New Roman" pitchFamily="18" charset="0"/>
                <a:cs typeface="Times New Roman" pitchFamily="18" charset="0"/>
              </a:rPr>
              <a:t>: </a:t>
            </a:r>
          </a:p>
          <a:p>
            <a:pPr algn="just">
              <a:lnSpc>
                <a:spcPct val="160000"/>
              </a:lnSpc>
            </a:pPr>
            <a:r>
              <a:rPr lang="en-US" sz="1800" dirty="0">
                <a:solidFill>
                  <a:srgbClr val="000000"/>
                </a:solidFill>
                <a:latin typeface="Times"/>
                <a:ea typeface="Calibri"/>
                <a:cs typeface="Times"/>
              </a:rPr>
              <a:t>Patients with haemophilia A lack factor VIII, a protein needed for normal clotting of the blood, and as a result, they bleed readily. The active substance in </a:t>
            </a:r>
            <a:r>
              <a:rPr lang="en-US" sz="1800" dirty="0" err="1">
                <a:solidFill>
                  <a:srgbClr val="000000"/>
                </a:solidFill>
                <a:latin typeface="Times"/>
                <a:ea typeface="Calibri"/>
                <a:cs typeface="Times"/>
              </a:rPr>
              <a:t>Elocta</a:t>
            </a:r>
            <a:r>
              <a:rPr lang="en-US" sz="1800" dirty="0">
                <a:solidFill>
                  <a:srgbClr val="000000"/>
                </a:solidFill>
                <a:latin typeface="Times"/>
                <a:ea typeface="Calibri"/>
                <a:cs typeface="Times"/>
              </a:rPr>
              <a:t>, efmoroctocog alfa, works in the body in the same way as human factor VIII. It replaces the missing factor VIII, thereby helping the blood to clot and giving temporary control of bleeding.</a:t>
            </a:r>
            <a:endParaRPr lang="en-US" sz="1800" dirty="0" smtClean="0">
              <a:solidFill>
                <a:srgbClr val="000000"/>
              </a:solidFill>
              <a:latin typeface="Times"/>
              <a:ea typeface="Calibri"/>
              <a:cs typeface="Time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0034" y="404664"/>
            <a:ext cx="7772400" cy="3528392"/>
          </a:xfrm>
        </p:spPr>
        <p:txBody>
          <a:bodyPr>
            <a:normAutofit/>
          </a:bodyPr>
          <a:lstStyle/>
          <a:p>
            <a:r>
              <a:rPr lang="en-US" sz="3100" b="1" dirty="0" smtClean="0">
                <a:solidFill>
                  <a:schemeClr val="tx1"/>
                </a:solidFill>
                <a:latin typeface="Times New Roman" pitchFamily="18" charset="0"/>
                <a:cs typeface="Times New Roman" pitchFamily="18" charset="0"/>
              </a:rPr>
              <a:t>Categories</a:t>
            </a:r>
            <a:r>
              <a:rPr lang="en-US" sz="3100" dirty="0" smtClean="0">
                <a:solidFill>
                  <a:schemeClr val="tx1"/>
                </a:solidFill>
                <a:latin typeface="Times New Roman" pitchFamily="18" charset="0"/>
                <a:cs typeface="Times New Roman" pitchFamily="18" charset="0"/>
              </a:rPr>
              <a:t> : </a:t>
            </a:r>
          </a:p>
          <a:p>
            <a:r>
              <a:rPr lang="en-US" sz="1600" dirty="0">
                <a:solidFill>
                  <a:srgbClr val="000000"/>
                </a:solidFill>
                <a:ea typeface="Calibri"/>
                <a:cs typeface="Calibri"/>
              </a:rPr>
              <a:t>Antihemophilic </a:t>
            </a:r>
            <a:r>
              <a:rPr lang="en-US" sz="1600" dirty="0" smtClean="0">
                <a:solidFill>
                  <a:srgbClr val="000000"/>
                </a:solidFill>
                <a:ea typeface="Calibri"/>
                <a:cs typeface="Calibri"/>
              </a:rPr>
              <a:t>Factor</a:t>
            </a:r>
          </a:p>
          <a:p>
            <a:endParaRPr lang="en-US" sz="1600" dirty="0" smtClean="0">
              <a:solidFill>
                <a:srgbClr val="000000"/>
              </a:solidFill>
              <a:ea typeface="Calibri"/>
              <a:cs typeface="Calibri"/>
            </a:endParaRPr>
          </a:p>
          <a:p>
            <a:pPr>
              <a:buClrTx/>
            </a:pPr>
            <a:r>
              <a:rPr lang="en-US" sz="1600" b="1" dirty="0">
                <a:solidFill>
                  <a:schemeClr val="tx1"/>
                </a:solidFill>
                <a:latin typeface="Times New Roman" pitchFamily="18" charset="0"/>
                <a:cs typeface="Times New Roman" pitchFamily="18" charset="0"/>
              </a:rPr>
              <a:t>Brands : </a:t>
            </a:r>
            <a:r>
              <a:rPr lang="en-US" sz="1600" dirty="0" smtClean="0">
                <a:solidFill>
                  <a:srgbClr val="000000"/>
                </a:solidFill>
                <a:ea typeface="Calibri"/>
                <a:cs typeface="Calibri"/>
              </a:rPr>
              <a:t>ELOCTA</a:t>
            </a:r>
          </a:p>
          <a:p>
            <a:pPr algn="just">
              <a:buClrTx/>
            </a:pPr>
            <a:r>
              <a:rPr lang="en-US" sz="1600" b="1" dirty="0" smtClean="0">
                <a:solidFill>
                  <a:schemeClr val="tx1"/>
                </a:solidFill>
                <a:latin typeface="Times New Roman" pitchFamily="18" charset="0"/>
                <a:cs typeface="Times New Roman" pitchFamily="18" charset="0"/>
              </a:rPr>
              <a:t>Description : </a:t>
            </a:r>
            <a:r>
              <a:rPr lang="en-US" sz="1800" dirty="0" smtClean="0">
                <a:solidFill>
                  <a:srgbClr val="000000"/>
                </a:solidFill>
                <a:ea typeface="Calibri"/>
                <a:cs typeface="Calibri"/>
              </a:rPr>
              <a:t>Efmoroctocog </a:t>
            </a:r>
            <a:r>
              <a:rPr lang="en-US" sz="1800" dirty="0">
                <a:solidFill>
                  <a:srgbClr val="000000"/>
                </a:solidFill>
                <a:ea typeface="Calibri"/>
                <a:cs typeface="Calibri"/>
              </a:rPr>
              <a:t>alfa (recombinant human coagulation factor VIII, Fc fusion protein (rFVIIIFc)) has 1890 amino acids. It is produced by recombinant DNA technology in a human embryonic kidney (HEK) cell line without the addition of any exogenous human- or animal-derived protein in the cell culture process, purification or final formulation</a:t>
            </a:r>
            <a:r>
              <a:rPr lang="en-US" sz="1600" dirty="0">
                <a:solidFill>
                  <a:srgbClr val="000000"/>
                </a:solidFill>
                <a:ea typeface="Calibri"/>
                <a:cs typeface="Calibri"/>
              </a:rPr>
              <a:t>.</a:t>
            </a:r>
            <a:endParaRPr lang="en-US" sz="1600" b="1" dirty="0">
              <a:solidFill>
                <a:schemeClr val="tx1"/>
              </a:solidFill>
              <a:latin typeface="Times New Roman" pitchFamily="18" charset="0"/>
              <a:cs typeface="Times New Roman" pitchFamily="18" charset="0"/>
            </a:endParaRPr>
          </a:p>
          <a:p>
            <a:pPr algn="just"/>
            <a:endParaRPr lang="en-US" sz="1600" dirty="0" smtClean="0">
              <a:solidFill>
                <a:srgbClr val="000000"/>
              </a:solidFill>
              <a:ea typeface="Calibri"/>
              <a:cs typeface="Calibri"/>
            </a:endParaRPr>
          </a:p>
          <a:p>
            <a:endParaRPr lang="en-US" sz="1600" dirty="0" smtClean="0">
              <a:solidFill>
                <a:srgbClr val="000000"/>
              </a:solidFill>
              <a:ea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0"/>
            <a:ext cx="7772400" cy="5013176"/>
          </a:xfrm>
        </p:spPr>
        <p:txBody>
          <a:bodyPr>
            <a:noAutofit/>
          </a:bodyPr>
          <a:lstStyle/>
          <a:p>
            <a:pPr algn="just">
              <a:buClrTx/>
            </a:pPr>
            <a:r>
              <a:rPr lang="en-US" sz="2400" b="1" dirty="0" smtClean="0">
                <a:solidFill>
                  <a:schemeClr val="tx1"/>
                </a:solidFill>
                <a:latin typeface="Times New Roman" pitchFamily="18" charset="0"/>
                <a:cs typeface="Times New Roman" pitchFamily="18" charset="0"/>
              </a:rPr>
              <a:t>Recommendation: </a:t>
            </a:r>
            <a:r>
              <a:rPr lang="en-US" sz="1800" dirty="0">
                <a:solidFill>
                  <a:srgbClr val="000000"/>
                </a:solidFill>
                <a:ea typeface="Calibri"/>
                <a:cs typeface="Calibri"/>
              </a:rPr>
              <a:t>The calculation of the required dose of recombinant factor VIII Fc is based on the empirical finding that 1 International Unit (IU) factor VIII per kg body weight raises the plasma factor VIII activity by 2 IU/</a:t>
            </a:r>
            <a:r>
              <a:rPr lang="en-US" sz="1800" dirty="0" err="1">
                <a:solidFill>
                  <a:srgbClr val="000000"/>
                </a:solidFill>
                <a:ea typeface="Calibri"/>
                <a:cs typeface="Calibri"/>
              </a:rPr>
              <a:t>dL</a:t>
            </a:r>
            <a:r>
              <a:rPr lang="en-US" sz="1800" dirty="0">
                <a:solidFill>
                  <a:srgbClr val="000000"/>
                </a:solidFill>
                <a:ea typeface="Calibri"/>
                <a:cs typeface="Calibri"/>
              </a:rPr>
              <a:t>. The required dose is determined using the following formula: Required units = body weight (kg) x desired factor VIII rise (%) (IU/</a:t>
            </a:r>
            <a:r>
              <a:rPr lang="en-US" sz="1800" dirty="0" err="1">
                <a:solidFill>
                  <a:srgbClr val="000000"/>
                </a:solidFill>
                <a:ea typeface="Calibri"/>
                <a:cs typeface="Calibri"/>
              </a:rPr>
              <a:t>dL</a:t>
            </a:r>
            <a:r>
              <a:rPr lang="en-US" sz="1800" dirty="0">
                <a:solidFill>
                  <a:srgbClr val="000000"/>
                </a:solidFill>
                <a:ea typeface="Calibri"/>
                <a:cs typeface="Calibri"/>
              </a:rPr>
              <a:t>) x 0.5 (IU/kg per IU/</a:t>
            </a:r>
            <a:r>
              <a:rPr lang="en-US" sz="1800" dirty="0" err="1">
                <a:solidFill>
                  <a:srgbClr val="000000"/>
                </a:solidFill>
                <a:ea typeface="Calibri"/>
                <a:cs typeface="Calibri"/>
              </a:rPr>
              <a:t>dL</a:t>
            </a:r>
            <a:r>
              <a:rPr lang="en-US" sz="1800" dirty="0" smtClean="0">
                <a:solidFill>
                  <a:srgbClr val="000000"/>
                </a:solidFill>
                <a:ea typeface="Calibri"/>
                <a:cs typeface="Calibri"/>
              </a:rPr>
              <a:t>).</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Route </a:t>
            </a:r>
            <a:r>
              <a:rPr lang="en-US" sz="2400" b="1" dirty="0" smtClean="0">
                <a:solidFill>
                  <a:schemeClr val="tx1"/>
                </a:solidFill>
                <a:latin typeface="Times New Roman" pitchFamily="18" charset="0"/>
                <a:cs typeface="Times New Roman" pitchFamily="18" charset="0"/>
              </a:rPr>
              <a:t>of administration : </a:t>
            </a:r>
            <a:r>
              <a:rPr lang="en-IN" sz="1800" dirty="0" smtClean="0">
                <a:solidFill>
                  <a:schemeClr val="tx1"/>
                </a:solidFill>
                <a:latin typeface="Times New Roman" pitchFamily="18" charset="0"/>
                <a:cs typeface="Times New Roman" pitchFamily="18" charset="0"/>
              </a:rPr>
              <a:t>intravenous administration </a:t>
            </a:r>
            <a:endParaRPr lang="en-IN" sz="1800" dirty="0" smtClean="0">
              <a:solidFill>
                <a:schemeClr val="tx1"/>
              </a:solidFill>
              <a:latin typeface="Times New Roman" pitchFamily="18" charset="0"/>
              <a:cs typeface="Times New Roman" pitchFamily="18" charset="0"/>
            </a:endParaRPr>
          </a:p>
          <a:p>
            <a:pPr>
              <a:buClrTx/>
            </a:pPr>
            <a:endParaRPr lang="en-IN" sz="1800" b="1" dirty="0">
              <a:solidFill>
                <a:schemeClr val="tx1"/>
              </a:solidFill>
              <a:latin typeface="Times New Roman" pitchFamily="18" charset="0"/>
              <a:cs typeface="Times New Roman" pitchFamily="18" charset="0"/>
            </a:endParaRPr>
          </a:p>
          <a:p>
            <a:pPr>
              <a:buClrTx/>
            </a:pPr>
            <a:r>
              <a:rPr lang="en-US" sz="2800" b="1" dirty="0">
                <a:solidFill>
                  <a:schemeClr val="tx1"/>
                </a:solidFill>
                <a:latin typeface="Times New Roman" pitchFamily="18" charset="0"/>
                <a:cs typeface="Times New Roman" pitchFamily="18" charset="0"/>
              </a:rPr>
              <a:t>Contraindications: </a:t>
            </a:r>
            <a:br>
              <a:rPr lang="en-US" sz="2800" b="1" dirty="0">
                <a:solidFill>
                  <a:schemeClr val="tx1"/>
                </a:solidFill>
                <a:latin typeface="Times New Roman" pitchFamily="18" charset="0"/>
                <a:cs typeface="Times New Roman" pitchFamily="18" charset="0"/>
              </a:rPr>
            </a:br>
            <a:r>
              <a:rPr lang="en-IN" sz="1800" dirty="0">
                <a:solidFill>
                  <a:schemeClr val="tx1"/>
                </a:solidFill>
                <a:latin typeface="Times New Roman" pitchFamily="18" charset="0"/>
                <a:cs typeface="Times New Roman" pitchFamily="18" charset="0"/>
              </a:rPr>
              <a:t> </a:t>
            </a:r>
            <a:r>
              <a:rPr lang="en-US" sz="1800" dirty="0">
                <a:solidFill>
                  <a:srgbClr val="000000"/>
                </a:solidFill>
                <a:ea typeface="Calibri"/>
                <a:cs typeface="Calibri"/>
              </a:rPr>
              <a:t>Hypersensitivity to the active substance (recombinant human coagulation factor VIII, and/or Fc domain)</a:t>
            </a:r>
            <a:endParaRPr lang="en-US" sz="1800" b="1" dirty="0" smtClean="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US" sz="1800" dirty="0">
                <a:solidFill>
                  <a:srgbClr val="000000"/>
                </a:solidFill>
                <a:latin typeface="Calibri"/>
                <a:ea typeface="Calibri"/>
                <a:cs typeface="Calibri"/>
              </a:rPr>
              <a:t>http://</a:t>
            </a:r>
            <a:r>
              <a:rPr lang="en-US" sz="1800" dirty="0" err="1">
                <a:solidFill>
                  <a:srgbClr val="000000"/>
                </a:solidFill>
                <a:latin typeface="Calibri"/>
                <a:ea typeface="Calibri"/>
                <a:cs typeface="Calibri"/>
              </a:rPr>
              <a:t>www.ema.europa.eu</a:t>
            </a:r>
            <a:r>
              <a:rPr lang="en-US" sz="1800" dirty="0">
                <a:solidFill>
                  <a:srgbClr val="000000"/>
                </a:solidFill>
                <a:latin typeface="Calibri"/>
                <a:ea typeface="Calibri"/>
                <a:cs typeface="Calibri"/>
              </a:rPr>
              <a:t>/docs/</a:t>
            </a:r>
            <a:r>
              <a:rPr lang="en-US" sz="1800" dirty="0" err="1">
                <a:solidFill>
                  <a:srgbClr val="000000"/>
                </a:solidFill>
                <a:latin typeface="Calibri"/>
                <a:ea typeface="Calibri"/>
                <a:cs typeface="Calibri"/>
              </a:rPr>
              <a:t>en_GB</a:t>
            </a:r>
            <a:r>
              <a:rPr lang="en-US" sz="1800" dirty="0">
                <a:solidFill>
                  <a:srgbClr val="000000"/>
                </a:solidFill>
                <a:latin typeface="Calibri"/>
                <a:ea typeface="Calibri"/>
                <a:cs typeface="Calibri"/>
              </a:rPr>
              <a:t>/document_library/EPAR_-_</a:t>
            </a:r>
            <a:r>
              <a:rPr lang="en-US" sz="1800" dirty="0" err="1">
                <a:solidFill>
                  <a:srgbClr val="000000"/>
                </a:solidFill>
                <a:latin typeface="Calibri"/>
                <a:ea typeface="Calibri"/>
                <a:cs typeface="Calibri"/>
              </a:rPr>
              <a:t>Product_Information</a:t>
            </a:r>
            <a:r>
              <a:rPr lang="en-US" sz="1800" dirty="0">
                <a:solidFill>
                  <a:srgbClr val="000000"/>
                </a:solidFill>
                <a:latin typeface="Calibri"/>
                <a:ea typeface="Calibri"/>
                <a:cs typeface="Calibri"/>
              </a:rPr>
              <a:t>/human/003964/WC500198642.pdf</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1474</TotalTime>
  <Words>271</Words>
  <Application>Microsoft Macintosh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Adjacency</vt:lpstr>
      <vt:lpstr>Efmoroctocog alfa </vt:lpstr>
      <vt:lpstr>PowerPoint Presentation</vt:lpstr>
      <vt:lpstr>PowerPoint Presentation</vt:lpstr>
      <vt:lpstr>PowerPoint Presentation</vt:lpstr>
      <vt:lpstr>References : http://www.ema.europa.eu/docs/en_GB/document_library/EPAR_-_Product_Information/human/003964/WC500198642.pdf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pawan</cp:lastModifiedBy>
  <cp:revision>33</cp:revision>
  <dcterms:created xsi:type="dcterms:W3CDTF">2014-12-29T07:14:40Z</dcterms:created>
  <dcterms:modified xsi:type="dcterms:W3CDTF">2017-05-15T07:36:11Z</dcterms:modified>
</cp:coreProperties>
</file>